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6" r:id="rId7"/>
    <p:sldId id="270" r:id="rId8"/>
    <p:sldId id="273" r:id="rId9"/>
    <p:sldId id="263" r:id="rId10"/>
    <p:sldId id="264" r:id="rId11"/>
    <p:sldId id="265" r:id="rId12"/>
    <p:sldId id="269" r:id="rId13"/>
    <p:sldId id="272" r:id="rId14"/>
    <p:sldId id="271" r:id="rId15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F35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09" autoAdjust="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7C8F9-0F54-4A5F-AB47-0D70E503E0CD}" type="datetimeFigureOut">
              <a:rPr lang="pl-PL" smtClean="0"/>
              <a:t>2013-01-23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26112-28A9-4A83-901C-D96F1E85EC0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670433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7C8F9-0F54-4A5F-AB47-0D70E503E0CD}" type="datetimeFigureOut">
              <a:rPr lang="pl-PL" smtClean="0"/>
              <a:t>2013-01-23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26112-28A9-4A83-901C-D96F1E85EC0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85089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7C8F9-0F54-4A5F-AB47-0D70E503E0CD}" type="datetimeFigureOut">
              <a:rPr lang="pl-PL" smtClean="0"/>
              <a:t>2013-01-23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26112-28A9-4A83-901C-D96F1E85EC0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281073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7C8F9-0F54-4A5F-AB47-0D70E503E0CD}" type="datetimeFigureOut">
              <a:rPr lang="pl-PL" smtClean="0"/>
              <a:t>2013-01-23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26112-28A9-4A83-901C-D96F1E85EC0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71335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7C8F9-0F54-4A5F-AB47-0D70E503E0CD}" type="datetimeFigureOut">
              <a:rPr lang="pl-PL" smtClean="0"/>
              <a:t>2013-01-23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26112-28A9-4A83-901C-D96F1E85EC0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64031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7C8F9-0F54-4A5F-AB47-0D70E503E0CD}" type="datetimeFigureOut">
              <a:rPr lang="pl-PL" smtClean="0"/>
              <a:t>2013-01-23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26112-28A9-4A83-901C-D96F1E85EC0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135842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7C8F9-0F54-4A5F-AB47-0D70E503E0CD}" type="datetimeFigureOut">
              <a:rPr lang="pl-PL" smtClean="0"/>
              <a:t>2013-01-23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26112-28A9-4A83-901C-D96F1E85EC0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744121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7C8F9-0F54-4A5F-AB47-0D70E503E0CD}" type="datetimeFigureOut">
              <a:rPr lang="pl-PL" smtClean="0"/>
              <a:t>2013-01-23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26112-28A9-4A83-901C-D96F1E85EC0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27354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7C8F9-0F54-4A5F-AB47-0D70E503E0CD}" type="datetimeFigureOut">
              <a:rPr lang="pl-PL" smtClean="0"/>
              <a:t>2013-01-23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26112-28A9-4A83-901C-D96F1E85EC0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374461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7C8F9-0F54-4A5F-AB47-0D70E503E0CD}" type="datetimeFigureOut">
              <a:rPr lang="pl-PL" smtClean="0"/>
              <a:t>2013-01-23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26112-28A9-4A83-901C-D96F1E85EC0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021278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7C8F9-0F54-4A5F-AB47-0D70E503E0CD}" type="datetimeFigureOut">
              <a:rPr lang="pl-PL" smtClean="0"/>
              <a:t>2013-01-23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26112-28A9-4A83-901C-D96F1E85EC0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280112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27C8F9-0F54-4A5F-AB47-0D70E503E0CD}" type="datetimeFigureOut">
              <a:rPr lang="pl-PL" smtClean="0"/>
              <a:t>2013-01-23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226112-28A9-4A83-901C-D96F1E85EC0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68790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08720" y="-27384"/>
            <a:ext cx="12090245" cy="7556403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291" y="1231517"/>
            <a:ext cx="2857143" cy="4285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49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az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6936" y="-27384"/>
            <a:ext cx="11016614" cy="6885384"/>
          </a:xfrm>
          <a:prstGeom prst="rect">
            <a:avLst/>
          </a:prstGeom>
        </p:spPr>
      </p:pic>
      <p:sp>
        <p:nvSpPr>
          <p:cNvPr id="15" name="pole tekstowe 14"/>
          <p:cNvSpPr txBox="1"/>
          <p:nvPr/>
        </p:nvSpPr>
        <p:spPr>
          <a:xfrm>
            <a:off x="1047475" y="589072"/>
            <a:ext cx="698477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400" b="1" dirty="0" smtClean="0">
                <a:solidFill>
                  <a:srgbClr val="6F3505"/>
                </a:solidFill>
              </a:rPr>
              <a:t>Sukces/niepowodzenie </a:t>
            </a:r>
            <a:r>
              <a:rPr lang="pl-PL" sz="4400" b="1" dirty="0">
                <a:solidFill>
                  <a:srgbClr val="6F3505"/>
                </a:solidFill>
              </a:rPr>
              <a:t>projektów</a:t>
            </a:r>
            <a:endParaRPr lang="pl-PL" sz="4400" dirty="0">
              <a:solidFill>
                <a:srgbClr val="6F3505"/>
              </a:solidFill>
            </a:endParaRPr>
          </a:p>
        </p:txBody>
      </p:sp>
      <p:pic>
        <p:nvPicPr>
          <p:cNvPr id="7" name="Obraz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785" y="2035622"/>
            <a:ext cx="5368503" cy="33843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Pole tekstowe 2"/>
          <p:cNvSpPr txBox="1">
            <a:spLocks noChangeArrowheads="1"/>
          </p:cNvSpPr>
          <p:nvPr/>
        </p:nvSpPr>
        <p:spPr bwMode="auto">
          <a:xfrm>
            <a:off x="1795784" y="5711296"/>
            <a:ext cx="3928343" cy="292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200" b="1" dirty="0" err="1">
                <a:effectLst/>
                <a:latin typeface="+mj-lt"/>
                <a:ea typeface="Times New Roman"/>
                <a:cs typeface="Times New Roman"/>
              </a:rPr>
              <a:t>Rys</a:t>
            </a:r>
            <a:r>
              <a:rPr lang="en-US" sz="1200" b="1" dirty="0">
                <a:effectLst/>
                <a:latin typeface="+mj-lt"/>
                <a:ea typeface="Times New Roman"/>
                <a:cs typeface="Times New Roman"/>
              </a:rPr>
              <a:t>. 4 </a:t>
            </a:r>
            <a:r>
              <a:rPr lang="en-US" sz="1200" b="1" dirty="0" err="1">
                <a:effectLst/>
                <a:latin typeface="+mj-lt"/>
                <a:ea typeface="Times New Roman"/>
                <a:cs typeface="Times New Roman"/>
              </a:rPr>
              <a:t>Raport</a:t>
            </a:r>
            <a:r>
              <a:rPr lang="en-US" sz="1200" b="1" dirty="0">
                <a:effectLst/>
                <a:latin typeface="+mj-lt"/>
                <a:ea typeface="Times New Roman"/>
                <a:cs typeface="Times New Roman"/>
              </a:rPr>
              <a:t> ,,Chaos’’ </a:t>
            </a:r>
            <a:r>
              <a:rPr lang="en-US" sz="1200" b="1" dirty="0">
                <a:solidFill>
                  <a:srgbClr val="231F20"/>
                </a:solidFill>
                <a:effectLst/>
                <a:latin typeface="+mj-lt"/>
                <a:ea typeface="Calibri"/>
                <a:cs typeface="Times New Roman"/>
              </a:rPr>
              <a:t>The Standish Group 2009 r.</a:t>
            </a:r>
            <a:endParaRPr lang="pl-PL" sz="1200" b="1" dirty="0">
              <a:effectLst/>
              <a:latin typeface="+mj-lt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09717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az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3604" y="-45787"/>
            <a:ext cx="11016614" cy="6885384"/>
          </a:xfrm>
          <a:prstGeom prst="rect">
            <a:avLst/>
          </a:prstGeom>
        </p:spPr>
      </p:pic>
      <p:sp>
        <p:nvSpPr>
          <p:cNvPr id="15" name="pole tekstowe 14"/>
          <p:cNvSpPr txBox="1"/>
          <p:nvPr/>
        </p:nvSpPr>
        <p:spPr>
          <a:xfrm>
            <a:off x="1047475" y="589072"/>
            <a:ext cx="698477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400" b="1" dirty="0" smtClean="0">
                <a:solidFill>
                  <a:srgbClr val="6F3505"/>
                </a:solidFill>
              </a:rPr>
              <a:t>Sukces/niepowodzenie </a:t>
            </a:r>
            <a:r>
              <a:rPr lang="pl-PL" sz="4400" b="1" dirty="0">
                <a:solidFill>
                  <a:srgbClr val="6F3505"/>
                </a:solidFill>
              </a:rPr>
              <a:t>projektów</a:t>
            </a:r>
            <a:endParaRPr lang="pl-PL" sz="4400" dirty="0">
              <a:solidFill>
                <a:srgbClr val="6F3505"/>
              </a:solidFill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1047475" y="2132856"/>
            <a:ext cx="698477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b="1" dirty="0" smtClean="0"/>
              <a:t>Główne przyczyny porażek wg. </a:t>
            </a:r>
            <a:r>
              <a:rPr lang="pl-PL" b="1" dirty="0"/>
              <a:t>The </a:t>
            </a:r>
            <a:r>
              <a:rPr lang="pl-PL" b="1" dirty="0" err="1"/>
              <a:t>Standish</a:t>
            </a:r>
            <a:r>
              <a:rPr lang="pl-PL" b="1" dirty="0"/>
              <a:t> </a:t>
            </a:r>
            <a:r>
              <a:rPr lang="pl-PL" b="1" dirty="0" err="1" smtClean="0"/>
              <a:t>Gorup</a:t>
            </a:r>
            <a:r>
              <a:rPr lang="pl-PL" b="1" dirty="0" smtClean="0"/>
              <a:t>:</a:t>
            </a:r>
          </a:p>
          <a:p>
            <a:pPr algn="just"/>
            <a:endParaRPr lang="pl-PL" b="1" dirty="0" smtClean="0"/>
          </a:p>
          <a:p>
            <a:pPr marL="800100" lvl="1" indent="-342900" algn="just">
              <a:buFont typeface="+mj-lt"/>
              <a:buAutoNum type="arabicPeriod"/>
            </a:pPr>
            <a:r>
              <a:rPr lang="pl-PL" b="1" dirty="0" smtClean="0"/>
              <a:t>Brak </a:t>
            </a:r>
            <a:r>
              <a:rPr lang="pl-PL" b="1" dirty="0"/>
              <a:t>informacji wejściowych od klienta </a:t>
            </a:r>
          </a:p>
          <a:p>
            <a:pPr marL="800100" lvl="1" indent="-342900" algn="just">
              <a:buFont typeface="+mj-lt"/>
              <a:buAutoNum type="arabicPeriod"/>
            </a:pPr>
            <a:r>
              <a:rPr lang="pl-PL" b="1" dirty="0"/>
              <a:t>Niekompletne wymagania i specyfikacje projektu</a:t>
            </a:r>
          </a:p>
          <a:p>
            <a:pPr marL="800100" lvl="1" indent="-342900" algn="just">
              <a:buFont typeface="+mj-lt"/>
              <a:buAutoNum type="arabicPeriod"/>
            </a:pPr>
            <a:r>
              <a:rPr lang="pl-PL" b="1" dirty="0"/>
              <a:t>Zmiana wymagań i specyfikacji projektu</a:t>
            </a:r>
          </a:p>
          <a:p>
            <a:pPr marL="800100" lvl="1" indent="-342900" algn="just">
              <a:buFont typeface="+mj-lt"/>
              <a:buAutoNum type="arabicPeriod"/>
            </a:pPr>
            <a:r>
              <a:rPr lang="pl-PL" b="1" dirty="0"/>
              <a:t>Brak wsparcia ze strony kierownictwa</a:t>
            </a:r>
          </a:p>
          <a:p>
            <a:pPr marL="800100" lvl="1" indent="-342900" algn="just">
              <a:buFont typeface="+mj-lt"/>
              <a:buAutoNum type="arabicPeriod"/>
            </a:pPr>
            <a:r>
              <a:rPr lang="pl-PL" b="1" dirty="0"/>
              <a:t>Brak kompetencji w danej dziedzinie</a:t>
            </a:r>
          </a:p>
          <a:p>
            <a:pPr marL="800100" lvl="1" indent="-342900" algn="just">
              <a:buFont typeface="+mj-lt"/>
              <a:buAutoNum type="arabicPeriod"/>
            </a:pPr>
            <a:r>
              <a:rPr lang="pl-PL" b="1" dirty="0"/>
              <a:t>Brak zasobów ludzkich</a:t>
            </a:r>
          </a:p>
          <a:p>
            <a:pPr marL="800100" lvl="1" indent="-342900" algn="just">
              <a:buFont typeface="+mj-lt"/>
              <a:buAutoNum type="arabicPeriod"/>
            </a:pPr>
            <a:r>
              <a:rPr lang="pl-PL" b="1" dirty="0"/>
              <a:t>Nierealne oczekiwania klienta</a:t>
            </a:r>
          </a:p>
          <a:p>
            <a:pPr marL="800100" lvl="1" indent="-342900" algn="just">
              <a:buFont typeface="+mj-lt"/>
              <a:buAutoNum type="arabicPeriod"/>
            </a:pPr>
            <a:r>
              <a:rPr lang="pl-PL" b="1" dirty="0"/>
              <a:t>Niejasne cele</a:t>
            </a:r>
          </a:p>
          <a:p>
            <a:pPr marL="800100" lvl="1" indent="-342900" algn="just">
              <a:buFont typeface="+mj-lt"/>
              <a:buAutoNum type="arabicPeriod"/>
            </a:pPr>
            <a:r>
              <a:rPr lang="pl-PL" b="1" dirty="0" smtClean="0"/>
              <a:t>Nierealne </a:t>
            </a:r>
            <a:r>
              <a:rPr lang="pl-PL" b="1" dirty="0"/>
              <a:t>ramy czasowe projektu</a:t>
            </a:r>
          </a:p>
          <a:p>
            <a:pPr marL="800100" lvl="1" indent="-342900" algn="just">
              <a:buFont typeface="+mj-lt"/>
              <a:buAutoNum type="arabicPeriod"/>
            </a:pPr>
            <a:r>
              <a:rPr lang="pl-PL" b="1" dirty="0"/>
              <a:t>Nowe technologie</a:t>
            </a:r>
          </a:p>
        </p:txBody>
      </p:sp>
    </p:spTree>
    <p:extLst>
      <p:ext uri="{BB962C8B-B14F-4D97-AF65-F5344CB8AC3E}">
        <p14:creationId xmlns:p14="http://schemas.microsoft.com/office/powerpoint/2010/main" val="2516931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8560" y="5095"/>
            <a:ext cx="10873208" cy="6852905"/>
          </a:xfrm>
          <a:prstGeom prst="rect">
            <a:avLst/>
          </a:prstGeom>
        </p:spPr>
      </p:pic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2636804"/>
              </p:ext>
            </p:extLst>
          </p:nvPr>
        </p:nvGraphicFramePr>
        <p:xfrm>
          <a:off x="1491863" y="1457280"/>
          <a:ext cx="6096000" cy="521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145851"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 smtClean="0"/>
                        <a:t>KRYTERIUM</a:t>
                      </a:r>
                      <a:r>
                        <a:rPr lang="pl-PL" sz="1400" b="1" baseline="0" dirty="0" smtClean="0"/>
                        <a:t> KLASYFIKACJI</a:t>
                      </a:r>
                      <a:endParaRPr lang="pl-PL" sz="1400" b="1" dirty="0"/>
                    </a:p>
                  </a:txBody>
                  <a:tcPr>
                    <a:solidFill>
                      <a:schemeClr val="accent6">
                        <a:lumMod val="50000"/>
                        <a:alpha val="8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 smtClean="0"/>
                        <a:t>RODZAJE PROJEKTÓW</a:t>
                      </a:r>
                      <a:endParaRPr lang="pl-PL" sz="1400" b="1" dirty="0"/>
                    </a:p>
                  </a:txBody>
                  <a:tcPr>
                    <a:solidFill>
                      <a:schemeClr val="accent6">
                        <a:lumMod val="50000"/>
                        <a:alpha val="87000"/>
                      </a:schemeClr>
                    </a:solidFill>
                  </a:tcPr>
                </a:tc>
              </a:tr>
              <a:tr h="703312">
                <a:tc>
                  <a:txBody>
                    <a:bodyPr/>
                    <a:lstStyle/>
                    <a:p>
                      <a:pPr algn="l"/>
                      <a:r>
                        <a:rPr lang="pl-PL" sz="1400" b="1" dirty="0" smtClean="0"/>
                        <a:t>Wg. rozmiaru</a:t>
                      </a:r>
                    </a:p>
                    <a:p>
                      <a:pPr algn="l"/>
                      <a:endParaRPr lang="pl-PL" sz="1400" b="1" dirty="0"/>
                    </a:p>
                  </a:txBody>
                  <a:tcPr>
                    <a:solidFill>
                      <a:schemeClr val="accent6">
                        <a:lumMod val="75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pl-PL" sz="1400" b="1" dirty="0" smtClean="0"/>
                        <a:t>małe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pl-PL" sz="1400" b="1" dirty="0" smtClean="0"/>
                        <a:t>średnie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pl-PL" sz="1400" b="1" dirty="0" smtClean="0"/>
                        <a:t>duże</a:t>
                      </a:r>
                      <a:r>
                        <a:rPr lang="pl-PL" sz="1400" b="1" baseline="0" dirty="0" smtClean="0"/>
                        <a:t> </a:t>
                      </a:r>
                    </a:p>
                  </a:txBody>
                  <a:tcPr>
                    <a:solidFill>
                      <a:schemeClr val="accent6">
                        <a:lumMod val="75000"/>
                        <a:alpha val="40000"/>
                      </a:schemeClr>
                    </a:solidFill>
                  </a:tcPr>
                </a:tc>
              </a:tr>
              <a:tr h="502920">
                <a:tc>
                  <a:txBody>
                    <a:bodyPr/>
                    <a:lstStyle/>
                    <a:p>
                      <a:pPr marL="0" indent="0" algn="l">
                        <a:buFont typeface="Arial" pitchFamily="34" charset="0"/>
                        <a:buNone/>
                      </a:pPr>
                      <a:r>
                        <a:rPr lang="pl-PL" sz="1400" b="1" dirty="0" smtClean="0"/>
                        <a:t>Wg. orientacji</a:t>
                      </a:r>
                    </a:p>
                    <a:p>
                      <a:pPr algn="l"/>
                      <a:endParaRPr lang="pl-PL" sz="1400" b="1" dirty="0"/>
                    </a:p>
                  </a:txBody>
                  <a:tcPr>
                    <a:solidFill>
                      <a:schemeClr val="accent6">
                        <a:lumMod val="75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pl-PL" sz="1400" b="1" dirty="0" smtClean="0"/>
                        <a:t>zorientowane procesowo 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pl-PL" sz="1400" b="1" dirty="0" smtClean="0"/>
                        <a:t>zorientowane obiektowo</a:t>
                      </a:r>
                      <a:endParaRPr lang="pl-PL" sz="1400" b="1" dirty="0"/>
                    </a:p>
                  </a:txBody>
                  <a:tcPr>
                    <a:solidFill>
                      <a:schemeClr val="accent6">
                        <a:lumMod val="75000"/>
                        <a:alpha val="40000"/>
                      </a:schemeClr>
                    </a:solidFill>
                  </a:tcPr>
                </a:tc>
              </a:tr>
              <a:tr h="662960">
                <a:tc>
                  <a:txBody>
                    <a:bodyPr/>
                    <a:lstStyle/>
                    <a:p>
                      <a:pPr algn="l"/>
                      <a:r>
                        <a:rPr lang="pl-PL" sz="1400" b="1" dirty="0" smtClean="0"/>
                        <a:t>Wg. wzajemnego powiazania</a:t>
                      </a:r>
                      <a:endParaRPr lang="pl-PL" sz="1400" b="1" dirty="0"/>
                    </a:p>
                  </a:txBody>
                  <a:tcPr>
                    <a:solidFill>
                      <a:schemeClr val="accent6">
                        <a:lumMod val="75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pl-PL" sz="1400" b="1" dirty="0" smtClean="0"/>
                        <a:t>niezależne 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pl-PL" sz="1400" b="1" dirty="0" smtClean="0"/>
                        <a:t>komplementarne 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pl-PL" sz="1400" b="1" dirty="0" smtClean="0"/>
                        <a:t>wykluczające się </a:t>
                      </a:r>
                      <a:endParaRPr lang="pl-PL" sz="1400" b="1" dirty="0"/>
                    </a:p>
                  </a:txBody>
                  <a:tcPr>
                    <a:solidFill>
                      <a:schemeClr val="accent6">
                        <a:lumMod val="75000"/>
                        <a:alpha val="40000"/>
                      </a:schemeClr>
                    </a:solidFill>
                  </a:tcPr>
                </a:tc>
              </a:tr>
              <a:tr h="492616">
                <a:tc>
                  <a:txBody>
                    <a:bodyPr/>
                    <a:lstStyle/>
                    <a:p>
                      <a:pPr algn="l"/>
                      <a:r>
                        <a:rPr lang="pl-PL" sz="1400" b="1" dirty="0" smtClean="0"/>
                        <a:t>Wg.</a:t>
                      </a:r>
                      <a:r>
                        <a:rPr lang="pl-PL" sz="1400" b="1" baseline="0" dirty="0" smtClean="0"/>
                        <a:t> stopnia nowatorstwa</a:t>
                      </a:r>
                      <a:endParaRPr lang="pl-PL" sz="1400" b="1" dirty="0"/>
                    </a:p>
                  </a:txBody>
                  <a:tcPr>
                    <a:solidFill>
                      <a:schemeClr val="accent6">
                        <a:lumMod val="75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pl-PL" sz="1400" b="1" dirty="0" smtClean="0"/>
                        <a:t>o niskim stopniu nowości 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pl-PL" sz="1400" b="1" dirty="0" smtClean="0"/>
                        <a:t>o wysokim stopniu nowości</a:t>
                      </a:r>
                      <a:endParaRPr lang="pl-PL" sz="1400" b="1" dirty="0"/>
                    </a:p>
                  </a:txBody>
                  <a:tcPr>
                    <a:solidFill>
                      <a:schemeClr val="accent6">
                        <a:lumMod val="75000"/>
                        <a:alpha val="40000"/>
                      </a:schemeClr>
                    </a:solidFill>
                  </a:tcPr>
                </a:tc>
              </a:tr>
              <a:tr h="492616">
                <a:tc>
                  <a:txBody>
                    <a:bodyPr/>
                    <a:lstStyle/>
                    <a:p>
                      <a:pPr algn="l"/>
                      <a:r>
                        <a:rPr lang="pl-PL" sz="1400" b="1" dirty="0" smtClean="0"/>
                        <a:t>Wg. obszaru działalności</a:t>
                      </a:r>
                      <a:endParaRPr lang="pl-PL" sz="1400" b="1" dirty="0"/>
                    </a:p>
                  </a:txBody>
                  <a:tcPr>
                    <a:solidFill>
                      <a:schemeClr val="accent6">
                        <a:lumMod val="75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pl-PL" sz="1400" b="1" dirty="0" smtClean="0"/>
                        <a:t>inwestycyjne 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pl-PL" sz="1400" b="1" dirty="0" smtClean="0"/>
                        <a:t>organizacyjne 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pl-PL" sz="1400" b="1" dirty="0" smtClean="0"/>
                        <a:t>biznesowe (rozwojowe) 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pl-PL" sz="1400" b="1" dirty="0" smtClean="0"/>
                        <a:t>techniczne</a:t>
                      </a:r>
                      <a:endParaRPr lang="pl-PL" sz="1400" b="1" dirty="0"/>
                    </a:p>
                  </a:txBody>
                  <a:tcPr>
                    <a:solidFill>
                      <a:schemeClr val="accent6">
                        <a:lumMod val="75000"/>
                        <a:alpha val="40000"/>
                      </a:schemeClr>
                    </a:solidFill>
                  </a:tcPr>
                </a:tc>
              </a:tr>
              <a:tr h="73034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dirty="0" smtClean="0"/>
                        <a:t>Wg. znaczenia</a:t>
                      </a:r>
                    </a:p>
                  </a:txBody>
                  <a:tcPr>
                    <a:solidFill>
                      <a:schemeClr val="accent6">
                        <a:lumMod val="75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pl-PL" sz="1400" b="1" dirty="0" smtClean="0"/>
                        <a:t>strategiczne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pl-PL" sz="1400" b="1" dirty="0" smtClean="0"/>
                        <a:t>taktyczne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pl-PL" sz="1400" b="1" dirty="0" smtClean="0"/>
                        <a:t>operatywne</a:t>
                      </a:r>
                      <a:endParaRPr lang="pl-PL" sz="1400" b="1" dirty="0"/>
                    </a:p>
                  </a:txBody>
                  <a:tcPr>
                    <a:solidFill>
                      <a:schemeClr val="accent6">
                        <a:lumMod val="75000"/>
                        <a:alpha val="40000"/>
                      </a:schemeClr>
                    </a:solidFill>
                  </a:tcPr>
                </a:tc>
              </a:tr>
              <a:tr h="57488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dirty="0" smtClean="0"/>
                        <a:t>Wg. zakresu</a:t>
                      </a:r>
                    </a:p>
                  </a:txBody>
                  <a:tcPr>
                    <a:solidFill>
                      <a:schemeClr val="accent6">
                        <a:lumMod val="75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pl-PL" sz="1400" b="1" dirty="0" smtClean="0"/>
                        <a:t>koncepcyjne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pl-PL" sz="1400" b="1" dirty="0" smtClean="0"/>
                        <a:t>realizacyjne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pl-PL" sz="1400" b="1" dirty="0" smtClean="0"/>
                        <a:t>kompleksowe</a:t>
                      </a:r>
                      <a:endParaRPr lang="pl-PL" sz="1400" b="1" dirty="0"/>
                    </a:p>
                  </a:txBody>
                  <a:tcPr>
                    <a:solidFill>
                      <a:schemeClr val="accent6">
                        <a:lumMod val="75000"/>
                        <a:alpha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pole tekstowe 7"/>
          <p:cNvSpPr txBox="1"/>
          <p:nvPr/>
        </p:nvSpPr>
        <p:spPr>
          <a:xfrm>
            <a:off x="1047475" y="589072"/>
            <a:ext cx="69847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400" b="1" spc="300" dirty="0" smtClean="0">
                <a:solidFill>
                  <a:srgbClr val="6F3505"/>
                </a:solidFill>
                <a:latin typeface="+mj-lt"/>
              </a:rPr>
              <a:t>Klasyfikacja projektów</a:t>
            </a:r>
            <a:endParaRPr lang="pl-PL" sz="4400" b="1" spc="300" dirty="0">
              <a:solidFill>
                <a:srgbClr val="6F3505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91373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8560" y="5095"/>
            <a:ext cx="10873208" cy="6852905"/>
          </a:xfrm>
          <a:prstGeom prst="rect">
            <a:avLst/>
          </a:prstGeom>
        </p:spPr>
      </p:pic>
      <p:sp>
        <p:nvSpPr>
          <p:cNvPr id="15" name="pole tekstowe 14"/>
          <p:cNvSpPr txBox="1"/>
          <p:nvPr/>
        </p:nvSpPr>
        <p:spPr>
          <a:xfrm>
            <a:off x="1047475" y="589072"/>
            <a:ext cx="69847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400" b="1" dirty="0" smtClean="0">
                <a:solidFill>
                  <a:srgbClr val="6F3505"/>
                </a:solidFill>
              </a:rPr>
              <a:t>Przykład praktyczny</a:t>
            </a:r>
            <a:endParaRPr lang="pl-PL" sz="4400" dirty="0">
              <a:solidFill>
                <a:srgbClr val="6F3505"/>
              </a:solidFill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1083212" y="1331892"/>
            <a:ext cx="698477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000" b="1" dirty="0" smtClean="0"/>
              <a:t>Budowa </a:t>
            </a:r>
            <a:r>
              <a:rPr lang="pl-PL" sz="2000" b="1" dirty="0"/>
              <a:t>tunelu pod kanałem La Manche</a:t>
            </a:r>
          </a:p>
        </p:txBody>
      </p:sp>
      <p:pic>
        <p:nvPicPr>
          <p:cNvPr id="6146" name="Picture 2" descr="http://tgv.strefa.pl/tgv/lgv/eurotunel_schema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1277" y="1916832"/>
            <a:ext cx="5988643" cy="46085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8004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8600" y="0"/>
            <a:ext cx="10972800" cy="6858000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1763688" y="2276872"/>
            <a:ext cx="576064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just">
              <a:buFont typeface="Arial" pitchFamily="34" charset="0"/>
              <a:buChar char="•"/>
            </a:pPr>
            <a:r>
              <a:rPr lang="pl-PL" b="1" dirty="0" smtClean="0"/>
              <a:t>M</a:t>
            </a:r>
            <a:r>
              <a:rPr lang="pl-PL" b="1" dirty="0"/>
              <a:t>. Trocki ,,Nowoczesne zarządzanie projektami’’, Polskie Wydawnictwo Ekonomiczne, Warszawa 2012</a:t>
            </a:r>
          </a:p>
          <a:p>
            <a:pPr marL="285750" lvl="0" indent="-285750" algn="just">
              <a:buFont typeface="Arial" pitchFamily="34" charset="0"/>
              <a:buChar char="•"/>
            </a:pPr>
            <a:r>
              <a:rPr lang="pl-PL" b="1" dirty="0"/>
              <a:t>A.K. Koźmiński ,,Zarządzanie Teoria i praktyka’’, Wydawnictwo Naukowe PWN, Warszawa 2000</a:t>
            </a:r>
          </a:p>
          <a:p>
            <a:pPr marL="285750" lvl="0" indent="-285750" algn="just">
              <a:buFont typeface="Arial" pitchFamily="34" charset="0"/>
              <a:buChar char="•"/>
            </a:pPr>
            <a:r>
              <a:rPr lang="pl-PL" b="1" dirty="0"/>
              <a:t>D. Lock ,,Podstawy zarządzania projektami’’, Polskie Wydawnictwo Ekonomiczne, Warszawa 2003</a:t>
            </a:r>
          </a:p>
          <a:p>
            <a:pPr algn="just"/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3933307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3" name="Obraz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6936" y="-27384"/>
            <a:ext cx="11016614" cy="6885384"/>
          </a:xfrm>
          <a:prstGeom prst="rect">
            <a:avLst/>
          </a:prstGeom>
        </p:spPr>
      </p:pic>
      <p:sp>
        <p:nvSpPr>
          <p:cNvPr id="15" name="pole tekstowe 14"/>
          <p:cNvSpPr txBox="1"/>
          <p:nvPr/>
        </p:nvSpPr>
        <p:spPr>
          <a:xfrm>
            <a:off x="1047475" y="589072"/>
            <a:ext cx="69847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400" b="1" spc="300" dirty="0" smtClean="0">
                <a:solidFill>
                  <a:srgbClr val="6F3505"/>
                </a:solidFill>
                <a:latin typeface="+mj-lt"/>
              </a:rPr>
              <a:t>Projekt</a:t>
            </a:r>
            <a:endParaRPr lang="pl-PL" sz="4400" b="1" spc="300" dirty="0">
              <a:solidFill>
                <a:srgbClr val="6F3505"/>
              </a:solidFill>
              <a:latin typeface="+mj-lt"/>
            </a:endParaRPr>
          </a:p>
        </p:txBody>
      </p:sp>
      <p:sp>
        <p:nvSpPr>
          <p:cNvPr id="16" name="pole tekstowe 15"/>
          <p:cNvSpPr txBox="1"/>
          <p:nvPr/>
        </p:nvSpPr>
        <p:spPr>
          <a:xfrm>
            <a:off x="1134190" y="1870660"/>
            <a:ext cx="6894194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2000" b="1" dirty="0" smtClean="0"/>
              <a:t>Projekt </a:t>
            </a:r>
            <a:r>
              <a:rPr lang="pl-PL" sz="2000" b="1" dirty="0"/>
              <a:t>wywodzi się z łacińskiego słowa </a:t>
            </a:r>
            <a:r>
              <a:rPr lang="pl-PL" sz="2000" b="1" dirty="0" smtClean="0"/>
              <a:t>,,</a:t>
            </a:r>
            <a:r>
              <a:rPr lang="pl-PL" sz="2000" b="1" i="1" dirty="0" err="1" smtClean="0"/>
              <a:t>proiectus</a:t>
            </a:r>
            <a:r>
              <a:rPr lang="pl-PL" sz="2000" b="1" i="1" dirty="0" smtClean="0"/>
              <a:t>’’, </a:t>
            </a:r>
            <a:r>
              <a:rPr lang="pl-PL" sz="2000" b="1" dirty="0"/>
              <a:t>oznaczającego wysuniecie ku przodowi, co interpretuje się jako pomysł, zamiar, plan zamierzonej budowy. </a:t>
            </a:r>
            <a:endParaRPr lang="pl-PL" sz="2000" b="1" dirty="0" smtClean="0"/>
          </a:p>
          <a:p>
            <a:pPr algn="just"/>
            <a:endParaRPr lang="pl-PL" sz="2000" b="1" dirty="0"/>
          </a:p>
          <a:p>
            <a:pPr algn="just"/>
            <a:r>
              <a:rPr lang="pl-PL" sz="2000" b="1" dirty="0" smtClean="0"/>
              <a:t>Projekt </a:t>
            </a:r>
            <a:r>
              <a:rPr lang="pl-PL" sz="2000" b="1" dirty="0"/>
              <a:t>występuje we wszystkich dziedzinach aktywności: gospodarce, edukacji, administracji, kulturze, sporcie itd. Znaczenie projektów stale rośnie. Wynika to z wielu okoliczności a zwłaszcza ze zwiększającej się złożoności oraz różnorodności problemów niezbędnych do rozwiązania. Klienci oczekują nowych oryginalnych rozwiązań, które możemy uzyskać właśnie dzięki projektom. </a:t>
            </a:r>
          </a:p>
          <a:p>
            <a:pPr algn="just"/>
            <a:endParaRPr lang="pl-PL" sz="2100" b="1" dirty="0"/>
          </a:p>
          <a:p>
            <a:pPr algn="just"/>
            <a:endParaRPr lang="pl-PL" sz="2100" b="1" dirty="0"/>
          </a:p>
        </p:txBody>
      </p:sp>
      <p:pic>
        <p:nvPicPr>
          <p:cNvPr id="17" name="Obraz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37619">
            <a:off x="5972641" y="134344"/>
            <a:ext cx="1677363" cy="1671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197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3" name="Obraz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6936" y="-27384"/>
            <a:ext cx="11016614" cy="6885384"/>
          </a:xfrm>
          <a:prstGeom prst="rect">
            <a:avLst/>
          </a:prstGeom>
        </p:spPr>
      </p:pic>
      <p:sp>
        <p:nvSpPr>
          <p:cNvPr id="15" name="pole tekstowe 14"/>
          <p:cNvSpPr txBox="1"/>
          <p:nvPr/>
        </p:nvSpPr>
        <p:spPr>
          <a:xfrm>
            <a:off x="1047475" y="589072"/>
            <a:ext cx="69847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400" b="1" spc="300" dirty="0" smtClean="0">
                <a:solidFill>
                  <a:srgbClr val="6F3505"/>
                </a:solidFill>
                <a:latin typeface="+mj-lt"/>
              </a:rPr>
              <a:t>Klasyfikacja</a:t>
            </a:r>
            <a:endParaRPr lang="pl-PL" sz="4400" b="1" spc="300" dirty="0">
              <a:solidFill>
                <a:srgbClr val="6F3505"/>
              </a:solidFill>
              <a:latin typeface="+mj-lt"/>
            </a:endParaRPr>
          </a:p>
        </p:txBody>
      </p:sp>
      <p:sp>
        <p:nvSpPr>
          <p:cNvPr id="16" name="pole tekstowe 15"/>
          <p:cNvSpPr txBox="1"/>
          <p:nvPr/>
        </p:nvSpPr>
        <p:spPr>
          <a:xfrm>
            <a:off x="1047475" y="1870660"/>
            <a:ext cx="698090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2000" b="1" dirty="0"/>
              <a:t>Pojęcie ,,klasyfikacja’’ jest to przyporządkowanie danych obiektów do odpowiednich klas na podstawie poszczególnych cech. Projekty to bardzo obszerny zbiór, mogą mieć zatem różnorodny charakter i być związane z obszarami działalności organizacji. Warto więc je usystematyzować wyróżniając podział projektów ze względu na: dziedzinę, znaczenie, rozmiar, specyfikę, zakres, pochodzenie, rezultat, innowacyjność oraz zasięg. Podział ten dość szczegółowiej omówimy w dalszej części naszej pracy. </a:t>
            </a:r>
          </a:p>
        </p:txBody>
      </p:sp>
    </p:spTree>
    <p:extLst>
      <p:ext uri="{BB962C8B-B14F-4D97-AF65-F5344CB8AC3E}">
        <p14:creationId xmlns:p14="http://schemas.microsoft.com/office/powerpoint/2010/main" val="3300168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3" name="Obraz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6936" y="-27384"/>
            <a:ext cx="11016614" cy="6885384"/>
          </a:xfrm>
          <a:prstGeom prst="rect">
            <a:avLst/>
          </a:prstGeom>
        </p:spPr>
      </p:pic>
      <p:sp>
        <p:nvSpPr>
          <p:cNvPr id="15" name="pole tekstowe 14"/>
          <p:cNvSpPr txBox="1"/>
          <p:nvPr/>
        </p:nvSpPr>
        <p:spPr>
          <a:xfrm>
            <a:off x="1047475" y="589072"/>
            <a:ext cx="69847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400" b="1" spc="300" dirty="0" smtClean="0">
                <a:solidFill>
                  <a:srgbClr val="6F3505"/>
                </a:solidFill>
                <a:latin typeface="+mj-lt"/>
              </a:rPr>
              <a:t>Cechy projektu</a:t>
            </a:r>
            <a:endParaRPr lang="pl-PL" sz="4400" b="1" spc="300" dirty="0">
              <a:solidFill>
                <a:srgbClr val="6F3505"/>
              </a:solidFill>
              <a:latin typeface="+mj-lt"/>
            </a:endParaRPr>
          </a:p>
        </p:txBody>
      </p:sp>
      <p:sp>
        <p:nvSpPr>
          <p:cNvPr id="16" name="pole tekstowe 15"/>
          <p:cNvSpPr txBox="1"/>
          <p:nvPr/>
        </p:nvSpPr>
        <p:spPr>
          <a:xfrm>
            <a:off x="1047475" y="1870660"/>
            <a:ext cx="6980909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2000" b="1" dirty="0" smtClean="0"/>
              <a:t>Aby </a:t>
            </a:r>
            <a:r>
              <a:rPr lang="pl-PL" sz="2000" b="1" dirty="0"/>
              <a:t>można było mówić o projekcie, analizowany zbiór zadań lub prac powinien posiadać następujące cechy</a:t>
            </a:r>
            <a:r>
              <a:rPr lang="pl-PL" sz="2000" b="1" dirty="0" smtClean="0"/>
              <a:t>:</a:t>
            </a:r>
          </a:p>
          <a:p>
            <a:pPr algn="just"/>
            <a:endParaRPr lang="pl-PL" sz="2000" b="1" dirty="0"/>
          </a:p>
          <a:p>
            <a:pPr marL="342900" lvl="0" indent="-342900" algn="just">
              <a:buFont typeface="Arial" pitchFamily="34" charset="0"/>
              <a:buChar char="•"/>
            </a:pPr>
            <a:r>
              <a:rPr lang="pl-PL" sz="2000" b="1" dirty="0"/>
              <a:t>Jasno określony koniec i początek przedsięwzięcia</a:t>
            </a:r>
          </a:p>
          <a:p>
            <a:pPr marL="342900" lvl="0" indent="-342900" algn="just">
              <a:buFont typeface="Arial" pitchFamily="34" charset="0"/>
              <a:buChar char="•"/>
            </a:pPr>
            <a:r>
              <a:rPr lang="pl-PL" sz="2000" b="1" dirty="0"/>
              <a:t>Jest ograniczony czasowo (terminy)</a:t>
            </a:r>
          </a:p>
          <a:p>
            <a:pPr marL="342900" lvl="0" indent="-342900" algn="just">
              <a:buFont typeface="Arial" pitchFamily="34" charset="0"/>
              <a:buChar char="•"/>
            </a:pPr>
            <a:r>
              <a:rPr lang="pl-PL" sz="2000" b="1" dirty="0"/>
              <a:t>Jest ukierunkowany na realizację konkretnego celu</a:t>
            </a:r>
          </a:p>
          <a:p>
            <a:pPr marL="342900" lvl="0" indent="-342900" algn="just">
              <a:buFont typeface="Arial" pitchFamily="34" charset="0"/>
              <a:buChar char="•"/>
            </a:pPr>
            <a:r>
              <a:rPr lang="pl-PL" sz="2000" b="1" dirty="0"/>
              <a:t>Realizowane zadanie ma charakter niepowtarzalny oraz unikatowy</a:t>
            </a:r>
          </a:p>
          <a:p>
            <a:pPr marL="342900" lvl="0" indent="-342900" algn="just">
              <a:buFont typeface="Arial" pitchFamily="34" charset="0"/>
              <a:buChar char="•"/>
            </a:pPr>
            <a:r>
              <a:rPr lang="pl-PL" sz="2000" b="1" dirty="0"/>
              <a:t>Posiada określony budżet i zasoby zaangażowane w realizację przedsięwzięcia</a:t>
            </a:r>
          </a:p>
          <a:p>
            <a:pPr marL="342900" lvl="0" indent="-342900" algn="just">
              <a:buFont typeface="Arial" pitchFamily="34" charset="0"/>
              <a:buChar char="•"/>
            </a:pPr>
            <a:r>
              <a:rPr lang="pl-PL" sz="2000" b="1" dirty="0"/>
              <a:t>Złożoność (wielkość projektu)</a:t>
            </a:r>
          </a:p>
        </p:txBody>
      </p:sp>
    </p:spTree>
    <p:extLst>
      <p:ext uri="{BB962C8B-B14F-4D97-AF65-F5344CB8AC3E}">
        <p14:creationId xmlns:p14="http://schemas.microsoft.com/office/powerpoint/2010/main" val="932604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3" name="Obraz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6936" y="-27384"/>
            <a:ext cx="11016614" cy="6885384"/>
          </a:xfrm>
          <a:prstGeom prst="rect">
            <a:avLst/>
          </a:prstGeom>
        </p:spPr>
      </p:pic>
      <p:sp>
        <p:nvSpPr>
          <p:cNvPr id="15" name="pole tekstowe 14"/>
          <p:cNvSpPr txBox="1"/>
          <p:nvPr/>
        </p:nvSpPr>
        <p:spPr>
          <a:xfrm>
            <a:off x="1047475" y="589072"/>
            <a:ext cx="69847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400" b="1" spc="300" dirty="0" smtClean="0">
                <a:solidFill>
                  <a:srgbClr val="6F3505"/>
                </a:solidFill>
                <a:latin typeface="+mj-lt"/>
              </a:rPr>
              <a:t>Uczestnicy projektu</a:t>
            </a:r>
            <a:endParaRPr lang="pl-PL" sz="4400" b="1" spc="300" dirty="0">
              <a:solidFill>
                <a:srgbClr val="6F3505"/>
              </a:solidFill>
              <a:latin typeface="+mj-lt"/>
            </a:endParaRPr>
          </a:p>
        </p:txBody>
      </p:sp>
      <p:sp>
        <p:nvSpPr>
          <p:cNvPr id="16" name="pole tekstowe 15"/>
          <p:cNvSpPr txBox="1"/>
          <p:nvPr/>
        </p:nvSpPr>
        <p:spPr>
          <a:xfrm>
            <a:off x="1076494" y="1484989"/>
            <a:ext cx="69809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2000" b="1" dirty="0"/>
              <a:t>,,...każda grupa lub osoba, która może wywierać wpływ na daną organizację, lub na którą ta organizacja wywiera wpływ</a:t>
            </a:r>
            <a:r>
              <a:rPr lang="pl-PL" sz="2000" b="1" dirty="0" smtClean="0"/>
              <a:t>’’</a:t>
            </a:r>
          </a:p>
          <a:p>
            <a:pPr algn="r"/>
            <a:r>
              <a:rPr lang="pl-PL" sz="2000" b="1" dirty="0"/>
              <a:t>E. </a:t>
            </a:r>
            <a:r>
              <a:rPr lang="pl-PL" sz="2000" b="1" dirty="0" smtClean="0"/>
              <a:t>Freeman</a:t>
            </a:r>
            <a:endParaRPr lang="pl-PL" sz="2000" b="1" dirty="0"/>
          </a:p>
        </p:txBody>
      </p:sp>
      <p:sp>
        <p:nvSpPr>
          <p:cNvPr id="4" name="Prostokąt 3"/>
          <p:cNvSpPr/>
          <p:nvPr/>
        </p:nvSpPr>
        <p:spPr>
          <a:xfrm>
            <a:off x="1072742" y="2420888"/>
            <a:ext cx="6970209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 smtClean="0"/>
              <a:t>Podstawowy podział uczestników:</a:t>
            </a:r>
          </a:p>
          <a:p>
            <a:endParaRPr lang="pl-PL" b="1" dirty="0"/>
          </a:p>
          <a:p>
            <a:pPr marL="285750" lvl="0" indent="-285750">
              <a:buFont typeface="Arial" pitchFamily="34" charset="0"/>
              <a:buChar char="•"/>
            </a:pPr>
            <a:r>
              <a:rPr lang="pl-PL" b="1" dirty="0"/>
              <a:t>sponsor projektu- jest to osoba lub grupa osób dostarczająca fundusze na realizację projektu lub zlecający wykonanie projektu,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pl-PL" b="1" dirty="0"/>
              <a:t>kierownik projektu- osoba przydzielona do zarządzania projektem w celu osiągnięcia założonych celów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pl-PL" b="1" dirty="0"/>
              <a:t>zespół projektowy- pracownicy bezpośrednio zaangażowani w wykonanie projektu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l-PL" b="1" dirty="0"/>
              <a:t>podwykonawcy- podmioty zewnętrzne (przedsiębiorstwa), którym zleca </a:t>
            </a:r>
            <a:r>
              <a:rPr lang="pl-PL" b="1" dirty="0" smtClean="0"/>
              <a:t>się wykonanie </a:t>
            </a:r>
            <a:r>
              <a:rPr lang="pl-PL" b="1" dirty="0"/>
              <a:t>jakiejś części działań składających się na całość projektu</a:t>
            </a:r>
          </a:p>
        </p:txBody>
      </p:sp>
    </p:spTree>
    <p:extLst>
      <p:ext uri="{BB962C8B-B14F-4D97-AF65-F5344CB8AC3E}">
        <p14:creationId xmlns:p14="http://schemas.microsoft.com/office/powerpoint/2010/main" val="976845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3" name="Obraz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6936" y="-27384"/>
            <a:ext cx="11016614" cy="6885384"/>
          </a:xfrm>
          <a:prstGeom prst="rect">
            <a:avLst/>
          </a:prstGeom>
        </p:spPr>
      </p:pic>
      <p:sp>
        <p:nvSpPr>
          <p:cNvPr id="15" name="pole tekstowe 14"/>
          <p:cNvSpPr txBox="1"/>
          <p:nvPr/>
        </p:nvSpPr>
        <p:spPr>
          <a:xfrm>
            <a:off x="1047475" y="589072"/>
            <a:ext cx="69847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400" b="1" spc="300" dirty="0" smtClean="0">
                <a:solidFill>
                  <a:srgbClr val="6F3505"/>
                </a:solidFill>
                <a:latin typeface="+mj-lt"/>
              </a:rPr>
              <a:t>Parametry projektu</a:t>
            </a:r>
            <a:endParaRPr lang="pl-PL" sz="4400" b="1" spc="300" dirty="0">
              <a:solidFill>
                <a:srgbClr val="6F3505"/>
              </a:solidFill>
              <a:latin typeface="+mj-lt"/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1072742" y="1412776"/>
            <a:ext cx="697020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buFont typeface="Arial" pitchFamily="34" charset="0"/>
              <a:buChar char="•"/>
            </a:pPr>
            <a:r>
              <a:rPr lang="pl-PL" sz="2000" b="1" dirty="0"/>
              <a:t>Czas realizacji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pl-PL" sz="2000" b="1" dirty="0"/>
              <a:t>Koszty realizacji 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pl-PL" sz="2000" b="1" dirty="0"/>
              <a:t>Zakres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pl-PL" sz="2000" b="1" dirty="0"/>
              <a:t>Wymagania jakościowe</a:t>
            </a:r>
          </a:p>
        </p:txBody>
      </p:sp>
      <p:sp>
        <p:nvSpPr>
          <p:cNvPr id="5" name="Prostokąt 4"/>
          <p:cNvSpPr/>
          <p:nvPr/>
        </p:nvSpPr>
        <p:spPr>
          <a:xfrm>
            <a:off x="1036776" y="2768977"/>
            <a:ext cx="69954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/>
              <a:t>Graficznie prezentacje relacji między wymienionymi miernikami zawiera tak zwany trójkąt jakości</a:t>
            </a:r>
          </a:p>
        </p:txBody>
      </p:sp>
      <p:sp>
        <p:nvSpPr>
          <p:cNvPr id="11" name="Trójkąt równoramienny 10"/>
          <p:cNvSpPr/>
          <p:nvPr/>
        </p:nvSpPr>
        <p:spPr>
          <a:xfrm>
            <a:off x="1585912" y="3356992"/>
            <a:ext cx="1990725" cy="1866900"/>
          </a:xfrm>
          <a:prstGeom prst="triangle">
            <a:avLst/>
          </a:prstGeom>
          <a:noFill/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pl-PL"/>
          </a:p>
        </p:txBody>
      </p:sp>
      <p:sp>
        <p:nvSpPr>
          <p:cNvPr id="12" name="Elipsa 11"/>
          <p:cNvSpPr/>
          <p:nvPr/>
        </p:nvSpPr>
        <p:spPr>
          <a:xfrm>
            <a:off x="1966912" y="4076675"/>
            <a:ext cx="1209675" cy="1152525"/>
          </a:xfrm>
          <a:prstGeom prst="ellipse">
            <a:avLst/>
          </a:prstGeom>
          <a:noFill/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pl-PL" sz="2000" b="1" dirty="0">
                <a:solidFill>
                  <a:srgbClr val="000000"/>
                </a:solidFill>
                <a:effectLst/>
                <a:ea typeface="Times New Roman"/>
                <a:cs typeface="Times New Roman"/>
              </a:rPr>
              <a:t>Jakość</a:t>
            </a:r>
            <a:endParaRPr lang="pl-PL" dirty="0">
              <a:effectLst/>
              <a:ea typeface="Times New Roman"/>
              <a:cs typeface="Times New Roman"/>
            </a:endParaRPr>
          </a:p>
        </p:txBody>
      </p:sp>
      <p:sp>
        <p:nvSpPr>
          <p:cNvPr id="14" name="Pole tekstowe 3"/>
          <p:cNvSpPr txBox="1">
            <a:spLocks noChangeArrowheads="1"/>
          </p:cNvSpPr>
          <p:nvPr/>
        </p:nvSpPr>
        <p:spPr bwMode="auto">
          <a:xfrm>
            <a:off x="1072742" y="4116635"/>
            <a:ext cx="1345679" cy="464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l-PL" sz="2000" b="1" dirty="0">
                <a:effectLst/>
                <a:latin typeface="Calibri"/>
                <a:ea typeface="Times New Roman"/>
                <a:cs typeface="Times New Roman"/>
              </a:rPr>
              <a:t>Finanse</a:t>
            </a:r>
            <a:endParaRPr lang="pl-PL" dirty="0">
              <a:effectLst/>
              <a:latin typeface="Calibri"/>
              <a:ea typeface="Times New Roman"/>
              <a:cs typeface="Times New Roman"/>
            </a:endParaRPr>
          </a:p>
        </p:txBody>
      </p:sp>
      <p:sp>
        <p:nvSpPr>
          <p:cNvPr id="17" name="Pole tekstowe 3"/>
          <p:cNvSpPr txBox="1">
            <a:spLocks noChangeArrowheads="1"/>
          </p:cNvSpPr>
          <p:nvPr/>
        </p:nvSpPr>
        <p:spPr bwMode="auto">
          <a:xfrm>
            <a:off x="3146685" y="4129683"/>
            <a:ext cx="1345679" cy="464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l-PL" sz="2000" b="1" dirty="0" smtClean="0">
                <a:effectLst/>
                <a:latin typeface="Calibri"/>
                <a:ea typeface="Times New Roman"/>
                <a:cs typeface="Times New Roman"/>
              </a:rPr>
              <a:t>Zakres</a:t>
            </a:r>
            <a:endParaRPr lang="pl-PL" dirty="0">
              <a:effectLst/>
              <a:latin typeface="Calibri"/>
              <a:ea typeface="Times New Roman"/>
              <a:cs typeface="Times New Roman"/>
            </a:endParaRPr>
          </a:p>
        </p:txBody>
      </p:sp>
      <p:sp>
        <p:nvSpPr>
          <p:cNvPr id="18" name="Pole tekstowe 3"/>
          <p:cNvSpPr txBox="1">
            <a:spLocks noChangeArrowheads="1"/>
          </p:cNvSpPr>
          <p:nvPr/>
        </p:nvSpPr>
        <p:spPr bwMode="auto">
          <a:xfrm>
            <a:off x="1585912" y="5157192"/>
            <a:ext cx="1990725" cy="464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pl-PL" sz="2000" b="1" dirty="0" smtClean="0">
                <a:effectLst/>
                <a:latin typeface="Calibri"/>
                <a:ea typeface="Times New Roman"/>
                <a:cs typeface="Times New Roman"/>
              </a:rPr>
              <a:t>Czas</a:t>
            </a:r>
            <a:endParaRPr lang="pl-PL" dirty="0">
              <a:effectLst/>
              <a:latin typeface="Calibri"/>
              <a:ea typeface="Times New Roman"/>
              <a:cs typeface="Times New Roman"/>
            </a:endParaRPr>
          </a:p>
        </p:txBody>
      </p:sp>
      <p:sp>
        <p:nvSpPr>
          <p:cNvPr id="21" name="Trójkąt równoramienny 20"/>
          <p:cNvSpPr/>
          <p:nvPr/>
        </p:nvSpPr>
        <p:spPr>
          <a:xfrm>
            <a:off x="4102256" y="3717032"/>
            <a:ext cx="3710104" cy="1388746"/>
          </a:xfrm>
          <a:prstGeom prst="triangle">
            <a:avLst>
              <a:gd name="adj" fmla="val 50274"/>
            </a:avLst>
          </a:prstGeom>
          <a:noFill/>
          <a:ln w="19050"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pl-PL"/>
          </a:p>
        </p:txBody>
      </p:sp>
      <p:sp>
        <p:nvSpPr>
          <p:cNvPr id="22" name="Elipsa 21"/>
          <p:cNvSpPr/>
          <p:nvPr/>
        </p:nvSpPr>
        <p:spPr>
          <a:xfrm>
            <a:off x="5347419" y="3862883"/>
            <a:ext cx="1219778" cy="1244730"/>
          </a:xfrm>
          <a:prstGeom prst="ellipse">
            <a:avLst/>
          </a:prstGeom>
          <a:noFill/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pl-PL" sz="2000" b="1" dirty="0" smtClean="0">
                <a:solidFill>
                  <a:srgbClr val="000000"/>
                </a:solidFill>
                <a:effectLst/>
                <a:ea typeface="Times New Roman"/>
                <a:cs typeface="Times New Roman"/>
              </a:rPr>
              <a:t>Jakość</a:t>
            </a:r>
            <a:endParaRPr lang="pl-PL" b="1" dirty="0">
              <a:effectLst/>
              <a:ea typeface="Times New Roman"/>
              <a:cs typeface="Times New Roman"/>
            </a:endParaRPr>
          </a:p>
        </p:txBody>
      </p:sp>
      <p:sp>
        <p:nvSpPr>
          <p:cNvPr id="23" name="Pole tekstowe 3"/>
          <p:cNvSpPr txBox="1">
            <a:spLocks noChangeArrowheads="1"/>
          </p:cNvSpPr>
          <p:nvPr/>
        </p:nvSpPr>
        <p:spPr bwMode="auto">
          <a:xfrm>
            <a:off x="6567197" y="3884512"/>
            <a:ext cx="1345679" cy="464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l-PL" sz="2000" b="1" dirty="0" smtClean="0">
                <a:effectLst/>
                <a:latin typeface="Calibri"/>
                <a:ea typeface="Times New Roman"/>
                <a:cs typeface="Times New Roman"/>
              </a:rPr>
              <a:t>Zakres</a:t>
            </a:r>
            <a:endParaRPr lang="pl-PL" dirty="0">
              <a:effectLst/>
              <a:latin typeface="Calibri"/>
              <a:ea typeface="Times New Roman"/>
              <a:cs typeface="Times New Roman"/>
            </a:endParaRPr>
          </a:p>
        </p:txBody>
      </p:sp>
      <p:sp>
        <p:nvSpPr>
          <p:cNvPr id="24" name="Pole tekstowe 3"/>
          <p:cNvSpPr txBox="1">
            <a:spLocks noChangeArrowheads="1"/>
          </p:cNvSpPr>
          <p:nvPr/>
        </p:nvSpPr>
        <p:spPr bwMode="auto">
          <a:xfrm>
            <a:off x="4961945" y="5107613"/>
            <a:ext cx="1990725" cy="464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pl-PL" sz="2000" b="1" dirty="0" smtClean="0">
                <a:effectLst/>
                <a:latin typeface="Calibri"/>
                <a:ea typeface="Times New Roman"/>
                <a:cs typeface="Times New Roman"/>
              </a:rPr>
              <a:t>Czas</a:t>
            </a:r>
            <a:endParaRPr lang="pl-PL" dirty="0">
              <a:effectLst/>
              <a:latin typeface="Calibri"/>
              <a:ea typeface="Times New Roman"/>
              <a:cs typeface="Times New Roman"/>
            </a:endParaRPr>
          </a:p>
        </p:txBody>
      </p:sp>
      <p:sp>
        <p:nvSpPr>
          <p:cNvPr id="25" name="Pole tekstowe 3"/>
          <p:cNvSpPr txBox="1">
            <a:spLocks noChangeArrowheads="1"/>
          </p:cNvSpPr>
          <p:nvPr/>
        </p:nvSpPr>
        <p:spPr bwMode="auto">
          <a:xfrm>
            <a:off x="4289105" y="3928838"/>
            <a:ext cx="1345679" cy="464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l-PL" sz="2000" b="1" dirty="0">
                <a:effectLst/>
                <a:latin typeface="Calibri"/>
                <a:ea typeface="Times New Roman"/>
                <a:cs typeface="Times New Roman"/>
              </a:rPr>
              <a:t>Finanse</a:t>
            </a:r>
            <a:endParaRPr lang="pl-PL" dirty="0">
              <a:effectLst/>
              <a:latin typeface="Calibri"/>
              <a:ea typeface="Times New Roman"/>
              <a:cs typeface="Times New Roman"/>
            </a:endParaRPr>
          </a:p>
        </p:txBody>
      </p:sp>
      <p:sp>
        <p:nvSpPr>
          <p:cNvPr id="26" name="Pole tekstowe 2"/>
          <p:cNvSpPr txBox="1">
            <a:spLocks noChangeArrowheads="1"/>
          </p:cNvSpPr>
          <p:nvPr/>
        </p:nvSpPr>
        <p:spPr bwMode="auto">
          <a:xfrm>
            <a:off x="3813720" y="5693371"/>
            <a:ext cx="3562350" cy="292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l-PL" sz="1200" b="1" dirty="0">
                <a:effectLst/>
                <a:latin typeface="Calibri"/>
                <a:ea typeface="Times New Roman"/>
                <a:cs typeface="Times New Roman"/>
              </a:rPr>
              <a:t>Rys. 2 . Zmienność mierników w trójkącie jakości</a:t>
            </a:r>
          </a:p>
        </p:txBody>
      </p:sp>
      <p:sp>
        <p:nvSpPr>
          <p:cNvPr id="28" name="Pole tekstowe 2"/>
          <p:cNvSpPr txBox="1">
            <a:spLocks noChangeArrowheads="1"/>
          </p:cNvSpPr>
          <p:nvPr/>
        </p:nvSpPr>
        <p:spPr bwMode="auto">
          <a:xfrm>
            <a:off x="1580263" y="5759015"/>
            <a:ext cx="3562350" cy="292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l-PL" sz="1200" b="1" dirty="0">
                <a:effectLst/>
                <a:latin typeface="Calibri"/>
                <a:ea typeface="Times New Roman"/>
                <a:cs typeface="Times New Roman"/>
              </a:rPr>
              <a:t>Rys. 1 Trójkąt jakości</a:t>
            </a:r>
          </a:p>
        </p:txBody>
      </p:sp>
    </p:spTree>
    <p:extLst>
      <p:ext uri="{BB962C8B-B14F-4D97-AF65-F5344CB8AC3E}">
        <p14:creationId xmlns:p14="http://schemas.microsoft.com/office/powerpoint/2010/main" val="420541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3" name="Obraz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6936" y="-27384"/>
            <a:ext cx="11016614" cy="6885384"/>
          </a:xfrm>
          <a:prstGeom prst="rect">
            <a:avLst/>
          </a:prstGeom>
        </p:spPr>
      </p:pic>
      <p:sp>
        <p:nvSpPr>
          <p:cNvPr id="15" name="pole tekstowe 14"/>
          <p:cNvSpPr txBox="1"/>
          <p:nvPr/>
        </p:nvSpPr>
        <p:spPr>
          <a:xfrm>
            <a:off x="1047475" y="589072"/>
            <a:ext cx="69847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400" b="1" spc="300" dirty="0" smtClean="0">
                <a:solidFill>
                  <a:srgbClr val="6F3505"/>
                </a:solidFill>
                <a:latin typeface="+mj-lt"/>
              </a:rPr>
              <a:t>Cel projektu</a:t>
            </a:r>
            <a:endParaRPr lang="pl-PL" sz="4400" b="1" spc="300" dirty="0">
              <a:solidFill>
                <a:srgbClr val="6F3505"/>
              </a:solidFill>
              <a:latin typeface="+mj-lt"/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1072742" y="1700808"/>
            <a:ext cx="6970209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 algn="just">
              <a:buFont typeface="Arial" pitchFamily="34" charset="0"/>
              <a:buChar char="•"/>
            </a:pPr>
            <a:r>
              <a:rPr lang="pl-PL" sz="2400" b="1" dirty="0" err="1">
                <a:solidFill>
                  <a:srgbClr val="6F3505"/>
                </a:solidFill>
              </a:rPr>
              <a:t>S</a:t>
            </a:r>
            <a:r>
              <a:rPr lang="pl-PL" sz="2000" b="1" dirty="0" err="1"/>
              <a:t>pecyfic</a:t>
            </a:r>
            <a:r>
              <a:rPr lang="pl-PL" sz="2000" b="1" dirty="0"/>
              <a:t> (szczegółowy)- każdy cel należy zdefiniować krótko, rzeczowo, bez niepotrzebnych uogólnień</a:t>
            </a:r>
          </a:p>
          <a:p>
            <a:pPr marL="742950" lvl="1" indent="-285750" algn="just">
              <a:buFont typeface="Arial" pitchFamily="34" charset="0"/>
              <a:buChar char="•"/>
            </a:pPr>
            <a:r>
              <a:rPr lang="pl-PL" sz="2400" b="1" dirty="0" err="1">
                <a:solidFill>
                  <a:srgbClr val="6F3505"/>
                </a:solidFill>
              </a:rPr>
              <a:t>M</a:t>
            </a:r>
            <a:r>
              <a:rPr lang="pl-PL" sz="2000" b="1" dirty="0" err="1"/>
              <a:t>easurable</a:t>
            </a:r>
            <a:r>
              <a:rPr lang="pl-PL" sz="2000" b="1" dirty="0"/>
              <a:t> (miarodajny) należy dysponować jakimiś wskaźnikami, żeby móc w przyszłości stwierdzić czy cel rzeczywiście osiągnięto</a:t>
            </a:r>
          </a:p>
          <a:p>
            <a:pPr marL="742950" lvl="1" indent="-285750" algn="just">
              <a:buFont typeface="Arial" pitchFamily="34" charset="0"/>
              <a:buChar char="•"/>
            </a:pPr>
            <a:r>
              <a:rPr lang="pl-PL" sz="2400" b="1" dirty="0" err="1">
                <a:solidFill>
                  <a:srgbClr val="6F3505"/>
                </a:solidFill>
              </a:rPr>
              <a:t>A</a:t>
            </a:r>
            <a:r>
              <a:rPr lang="pl-PL" sz="2000" b="1" dirty="0" err="1"/>
              <a:t>chievable</a:t>
            </a:r>
            <a:r>
              <a:rPr lang="pl-PL" sz="2000" b="1" dirty="0"/>
              <a:t> (wykonalny) założenia celu nie mogą być trudne do realizacji, zawsze cel powinien być osiągalny</a:t>
            </a:r>
          </a:p>
          <a:p>
            <a:pPr marL="742950" lvl="1" indent="-285750" algn="just">
              <a:buFont typeface="Arial" pitchFamily="34" charset="0"/>
              <a:buChar char="•"/>
            </a:pPr>
            <a:r>
              <a:rPr lang="pl-PL" sz="2400" b="1" dirty="0" err="1">
                <a:solidFill>
                  <a:srgbClr val="6F3505"/>
                </a:solidFill>
              </a:rPr>
              <a:t>R</a:t>
            </a:r>
            <a:r>
              <a:rPr lang="pl-PL" sz="2000" b="1" dirty="0" err="1"/>
              <a:t>ealistic</a:t>
            </a:r>
            <a:r>
              <a:rPr lang="pl-PL" sz="2000" b="1" dirty="0"/>
              <a:t> (realistyczny) cel musi być realny do osiągnięcia</a:t>
            </a:r>
          </a:p>
          <a:p>
            <a:pPr marL="742950" lvl="1" indent="-285750" algn="just">
              <a:buFont typeface="Arial" pitchFamily="34" charset="0"/>
              <a:buChar char="•"/>
            </a:pPr>
            <a:r>
              <a:rPr lang="pl-PL" sz="2400" b="1" dirty="0">
                <a:solidFill>
                  <a:srgbClr val="6F3505"/>
                </a:solidFill>
              </a:rPr>
              <a:t>T</a:t>
            </a:r>
            <a:r>
              <a:rPr lang="pl-PL" sz="2000" b="1" dirty="0"/>
              <a:t>ime- </a:t>
            </a:r>
            <a:r>
              <a:rPr lang="pl-PL" sz="2000" b="1" dirty="0" err="1"/>
              <a:t>bound</a:t>
            </a:r>
            <a:r>
              <a:rPr lang="pl-PL" sz="2000" b="1" dirty="0"/>
              <a:t> (terminowy) musi być określony w czasie, cel musi posiadać dany termin</a:t>
            </a:r>
          </a:p>
        </p:txBody>
      </p:sp>
    </p:spTree>
    <p:extLst>
      <p:ext uri="{BB962C8B-B14F-4D97-AF65-F5344CB8AC3E}">
        <p14:creationId xmlns:p14="http://schemas.microsoft.com/office/powerpoint/2010/main" val="3708820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3" name="Obraz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6936" y="-27384"/>
            <a:ext cx="11016614" cy="6885384"/>
          </a:xfrm>
          <a:prstGeom prst="rect">
            <a:avLst/>
          </a:prstGeom>
        </p:spPr>
      </p:pic>
      <p:sp>
        <p:nvSpPr>
          <p:cNvPr id="15" name="pole tekstowe 14"/>
          <p:cNvSpPr txBox="1"/>
          <p:nvPr/>
        </p:nvSpPr>
        <p:spPr>
          <a:xfrm>
            <a:off x="1047475" y="589072"/>
            <a:ext cx="69847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400" b="1" spc="300" dirty="0" smtClean="0">
                <a:solidFill>
                  <a:srgbClr val="6F3505"/>
                </a:solidFill>
                <a:latin typeface="+mj-lt"/>
              </a:rPr>
              <a:t>Zarządzanie projektem</a:t>
            </a:r>
            <a:endParaRPr lang="pl-PL" sz="4400" b="1" spc="300" dirty="0">
              <a:solidFill>
                <a:srgbClr val="6F3505"/>
              </a:solidFill>
              <a:latin typeface="+mj-lt"/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1072742" y="1700808"/>
            <a:ext cx="697020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b="1" dirty="0"/>
              <a:t>Jest to dziedzina zajmująca się efektywnym osiągnięciem celów projektów przy jednoczesnej neutralizacji wpływu istniejących ograniczeń i ryzyka. Zarządzanie projektami ma za zadanie zastosowaniem wstępnej wiedzy, umiejętności, narzędzi i technik w celu spełnienia potrzeb i oczekiwań zleceniodawcy. Zarządzanie projektem jest procesem, w którym wyróżnia się pięć podstawowych składowych, które tworzą cykl życia projektów.</a:t>
            </a:r>
            <a:endParaRPr lang="pl-PL" sz="1600" b="1" dirty="0"/>
          </a:p>
        </p:txBody>
      </p:sp>
    </p:spTree>
    <p:extLst>
      <p:ext uri="{BB962C8B-B14F-4D97-AF65-F5344CB8AC3E}">
        <p14:creationId xmlns:p14="http://schemas.microsoft.com/office/powerpoint/2010/main" val="733865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az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6936" y="-27384"/>
            <a:ext cx="11016614" cy="6885384"/>
          </a:xfrm>
          <a:prstGeom prst="rect">
            <a:avLst/>
          </a:prstGeom>
        </p:spPr>
      </p:pic>
      <p:sp>
        <p:nvSpPr>
          <p:cNvPr id="15" name="pole tekstowe 14"/>
          <p:cNvSpPr txBox="1"/>
          <p:nvPr/>
        </p:nvSpPr>
        <p:spPr>
          <a:xfrm>
            <a:off x="1047475" y="589072"/>
            <a:ext cx="69847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400" b="1" spc="300" dirty="0" smtClean="0">
                <a:solidFill>
                  <a:srgbClr val="6F3505"/>
                </a:solidFill>
                <a:latin typeface="+mj-lt"/>
              </a:rPr>
              <a:t>Cykl życia projektu</a:t>
            </a:r>
            <a:endParaRPr lang="pl-PL" sz="4400" b="1" spc="300" dirty="0">
              <a:solidFill>
                <a:srgbClr val="6F3505"/>
              </a:solidFill>
              <a:latin typeface="+mj-lt"/>
            </a:endParaRPr>
          </a:p>
        </p:txBody>
      </p:sp>
      <p:pic>
        <p:nvPicPr>
          <p:cNvPr id="9" name="Obraz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9503" y="1340768"/>
            <a:ext cx="5760720" cy="24688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pole tekstowe 9"/>
          <p:cNvSpPr txBox="1"/>
          <p:nvPr/>
        </p:nvSpPr>
        <p:spPr>
          <a:xfrm>
            <a:off x="1403647" y="3933056"/>
            <a:ext cx="698090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smtClean="0"/>
              <a:t>Etap </a:t>
            </a:r>
            <a:r>
              <a:rPr lang="pl-PL" sz="2000" b="1" dirty="0"/>
              <a:t>I </a:t>
            </a:r>
            <a:r>
              <a:rPr lang="pl-PL" sz="2000" b="1" dirty="0" smtClean="0"/>
              <a:t>      Inicjacja projektu</a:t>
            </a:r>
          </a:p>
          <a:p>
            <a:r>
              <a:rPr lang="pl-PL" sz="2000" b="1" dirty="0" smtClean="0"/>
              <a:t>Etap II      Planowanie projektu</a:t>
            </a:r>
          </a:p>
          <a:p>
            <a:r>
              <a:rPr lang="pl-PL" sz="2000" b="1" dirty="0" smtClean="0"/>
              <a:t>Etap III     Realizacja projektu</a:t>
            </a:r>
          </a:p>
          <a:p>
            <a:r>
              <a:rPr lang="pl-PL" sz="2000" b="1" dirty="0" smtClean="0"/>
              <a:t>Etap IV     Kontrolowanie</a:t>
            </a:r>
          </a:p>
          <a:p>
            <a:r>
              <a:rPr lang="pl-PL" sz="2000" b="1" dirty="0" smtClean="0"/>
              <a:t>Etap V      Zamykanie projektu</a:t>
            </a:r>
          </a:p>
        </p:txBody>
      </p:sp>
      <p:sp>
        <p:nvSpPr>
          <p:cNvPr id="11" name="Pole tekstowe 2"/>
          <p:cNvSpPr txBox="1">
            <a:spLocks noChangeArrowheads="1"/>
          </p:cNvSpPr>
          <p:nvPr/>
        </p:nvSpPr>
        <p:spPr bwMode="auto">
          <a:xfrm>
            <a:off x="1547664" y="5733256"/>
            <a:ext cx="3562350" cy="292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l-PL" sz="1200" b="1" dirty="0">
                <a:effectLst/>
                <a:latin typeface="Calibri"/>
                <a:ea typeface="Times New Roman"/>
                <a:cs typeface="Times New Roman"/>
              </a:rPr>
              <a:t>Rys. 3 . Czas realizacji projektu</a:t>
            </a:r>
          </a:p>
        </p:txBody>
      </p:sp>
    </p:spTree>
    <p:extLst>
      <p:ext uri="{BB962C8B-B14F-4D97-AF65-F5344CB8AC3E}">
        <p14:creationId xmlns:p14="http://schemas.microsoft.com/office/powerpoint/2010/main" val="751220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305</TotalTime>
  <Words>658</Words>
  <Application>Microsoft Office PowerPoint</Application>
  <PresentationFormat>Pokaz na ekranie (4:3)</PresentationFormat>
  <Paragraphs>105</Paragraphs>
  <Slides>14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14</vt:i4>
      </vt:variant>
    </vt:vector>
  </HeadingPairs>
  <TitlesOfParts>
    <vt:vector size="15" baseType="lpstr"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Sil-art Rycho444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Kowalski Ryszard</dc:creator>
  <cp:lastModifiedBy>Kowalski Ryszard</cp:lastModifiedBy>
  <cp:revision>30</cp:revision>
  <dcterms:created xsi:type="dcterms:W3CDTF">2013-01-23T18:54:09Z</dcterms:created>
  <dcterms:modified xsi:type="dcterms:W3CDTF">2013-01-23T23:59:23Z</dcterms:modified>
</cp:coreProperties>
</file>